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987" r:id="rId3"/>
    <p:sldId id="998" r:id="rId4"/>
    <p:sldId id="1009" r:id="rId5"/>
    <p:sldId id="1004" r:id="rId6"/>
    <p:sldId id="999" r:id="rId7"/>
    <p:sldId id="1000" r:id="rId8"/>
    <p:sldId id="1010" r:id="rId9"/>
    <p:sldId id="1001" r:id="rId10"/>
    <p:sldId id="1012" r:id="rId11"/>
    <p:sldId id="1011" r:id="rId12"/>
    <p:sldId id="1002" r:id="rId13"/>
    <p:sldId id="1003" r:id="rId14"/>
    <p:sldId id="1005" r:id="rId15"/>
    <p:sldId id="1006" r:id="rId16"/>
    <p:sldId id="1007" r:id="rId17"/>
    <p:sldId id="1008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BD6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1  </a:t>
            </a: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Goldilocks and the three bears</a:t>
            </a:r>
            <a:endParaRPr lang="en-US" altLang="zh-CN" sz="52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1　Story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342" y="1501055"/>
            <a:ext cx="11584512" cy="384652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070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AI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的定义及用途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即人工智能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是让机器模拟人类智能的技术。它通过机器学习、深度学习等算法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让计算机能够处理和分析大量数据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从而实现如语音识别、图像识别、自然语言处理、决策制定等智能任务。在医疗、交通、金融、教育等众多领域有着广泛应用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极大地改变了人们的生活和工作方式。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88" y="1449519"/>
            <a:ext cx="1978594" cy="62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63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4411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any coffee in the kitchen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—No. There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 on the table.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3759200" algn="l"/>
                <a:tab pos="6331585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Are;some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Is;a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cup of	C.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Is;two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cups of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117500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0590" y="3052117"/>
            <a:ext cx="113052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问句中</a:t>
            </a:r>
            <a:r>
              <a:rPr lang="en-US" altLang="zh-CN" dirty="0">
                <a:cs typeface="Times New Roman" panose="02020603050405020304" pitchFamily="18" charset="0"/>
              </a:rPr>
              <a:t>coffee</a:t>
            </a:r>
            <a:r>
              <a:rPr lang="zh-CN" altLang="zh-CN" dirty="0">
                <a:cs typeface="Times New Roman" panose="02020603050405020304" pitchFamily="18" charset="0"/>
              </a:rPr>
              <a:t>是不可数名词，</a:t>
            </a:r>
            <a:r>
              <a:rPr lang="en-US" altLang="zh-CN" dirty="0"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cs typeface="Times New Roman" panose="02020603050405020304" pitchFamily="18" charset="0"/>
              </a:rPr>
              <a:t>动词用</a:t>
            </a:r>
            <a:r>
              <a:rPr lang="en-US" altLang="zh-CN" dirty="0"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cs typeface="Times New Roman" panose="02020603050405020304" pitchFamily="18" charset="0"/>
              </a:rPr>
              <a:t>；答句中根据</a:t>
            </a:r>
            <a:r>
              <a:rPr lang="en-US" altLang="zh-CN" dirty="0"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cs typeface="Times New Roman" panose="02020603050405020304" pitchFamily="18" charset="0"/>
              </a:rPr>
              <a:t>可知，后面接的名词是复数，故选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28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根据图片和上下文提示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1658" y="1404002"/>
            <a:ext cx="11485848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 picture.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living room.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 any books on the table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can.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 are there on the table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 cars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table.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three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too. They are beside the window.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also a little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very happy.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h01.jpg" descr="id:21474935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975526" y="2132856"/>
            <a:ext cx="2520280" cy="265416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31110" y="15140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824537" y="1515365"/>
            <a:ext cx="824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Can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88830" y="3392744"/>
            <a:ext cx="18517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How many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286894" y="4731857"/>
            <a:ext cx="675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080685" y="4723311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under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295440" y="5354052"/>
            <a:ext cx="1713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umbrellas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078982" y="5779626"/>
            <a:ext cx="72167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girl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14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4665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绘本故事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6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2558" y="960789"/>
            <a:ext cx="10012045" cy="70866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1948701"/>
            <a:ext cx="2941320" cy="544195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807820"/>
              </p:ext>
            </p:extLst>
          </p:nvPr>
        </p:nvGraphicFramePr>
        <p:xfrm>
          <a:off x="403641" y="2780928"/>
          <a:ext cx="11380197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1380197">
                  <a:extLst>
                    <a:ext uri="{9D8B030D-6E8A-4147-A177-3AD203B41FA5}">
                      <a16:colId xmlns:a16="http://schemas.microsoft.com/office/drawing/2014/main" val="26225301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is a rabbit and a lion in the forest. The rabbit lives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洞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lion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beside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7521241"/>
                  </a:ext>
                </a:extLst>
              </a:tr>
            </a:tbl>
          </a:graphicData>
        </a:graphic>
      </p:graphicFrame>
      <p:pic>
        <p:nvPicPr>
          <p:cNvPr id="6145" name="bbt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8436" y="306896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0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360520"/>
              </p:ext>
            </p:extLst>
          </p:nvPr>
        </p:nvGraphicFramePr>
        <p:xfrm>
          <a:off x="406574" y="980728"/>
          <a:ext cx="11449272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17166291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lion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hungry.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rabbit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drinking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near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hole.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lion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rabbit.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rabbit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afraid.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hole.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3205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lion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进入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hole. He says to the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rabbit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“I don’t like eating rabbits. I want to play with you.”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rabbit is very happy to hear this. She comes out of her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then the lion eats her.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7563949"/>
                  </a:ext>
                </a:extLst>
              </a:tr>
            </a:tbl>
          </a:graphicData>
        </a:graphic>
      </p:graphicFrame>
      <p:pic>
        <p:nvPicPr>
          <p:cNvPr id="7170" name="bbt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4744" y="1166430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9" name="bbt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4744" y="3573016"/>
            <a:ext cx="2153394" cy="215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79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the rabbit 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49784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In a house.	  B. In a hole.	         C. Beside the hole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497840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49784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rabbit doing when the lion sees 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3308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A. Eating carrots.	B. Drinking water.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3308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Playing with the lion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1144" y="2023024"/>
            <a:ext cx="10801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根据文中</a:t>
            </a:r>
            <a:r>
              <a:rPr lang="en-US" altLang="zh-CN" dirty="0">
                <a:cs typeface="Times New Roman" panose="02020603050405020304" pitchFamily="18" charset="0"/>
              </a:rPr>
              <a:t>“The rabbit lives in a hole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可知兔子住在洞里，故选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6311" y="4492028"/>
            <a:ext cx="111903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cs typeface="Times New Roman" panose="02020603050405020304" pitchFamily="18" charset="0"/>
              </a:rPr>
              <a:t>“He sees the rabbit drinking water near the hole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 </a:t>
            </a:r>
            <a:r>
              <a:rPr lang="zh-CN" altLang="zh-CN" dirty="0">
                <a:cs typeface="Times New Roman" panose="02020603050405020304" pitchFamily="18" charset="0"/>
              </a:rPr>
              <a:t>可知狮子看到兔子时，兔子正在洞边喝水，故选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1754" y="84525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26726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885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3333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the lion say he wants to play with the rabbit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Because he really likes playing.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B. Because he is lonely.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C. Because he wants to eat the rabbit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550590" y="3772197"/>
            <a:ext cx="112961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狮子一开始就想吃兔子，只是进不了洞，才骗兔子说想一起玩，实际上还是想吃兔子，故选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9908" y="133247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41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319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rabbit come out of the hole at last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3308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Yes, she does.	B. No, she doesn’t.	C. We don’t know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33082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33082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33082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533082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this story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A. Lions are friendly to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rabbits.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Rabbits are very smart.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We should be careful of bad people’s words.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1911926"/>
            <a:ext cx="112241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cs typeface="Times New Roman" panose="02020603050405020304" pitchFamily="18" charset="0"/>
              </a:rPr>
              <a:t>“She comes out of her hole, then the lion eats her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 </a:t>
            </a:r>
            <a:r>
              <a:rPr lang="zh-CN" altLang="zh-CN" dirty="0">
                <a:cs typeface="Times New Roman" panose="02020603050405020304" pitchFamily="18" charset="0"/>
              </a:rPr>
              <a:t>可知兔子最后从洞里出来了，故选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1144" y="4987538"/>
            <a:ext cx="111612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狮子为了吃到兔子说谎，兔子轻信了狮子的话最后被吃，这个故事告诉我们要小心坏人的话，故选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5700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8880" y="322152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55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@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课内基础提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35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476238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3844" y="20523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3844" y="421070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317" y="2683282"/>
            <a:ext cx="11295777" cy="170585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29696" y="4653136"/>
            <a:ext cx="6092825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The bed is soft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soup is too hot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My sister is afraid of the</a:t>
            </a:r>
            <a:r>
              <a:rPr lang="en-US" altLang="zh-CN" sz="105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tiger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99062" y="4797152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There is a bag in front of the chair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This boy is very tired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70670" y="433092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532337" y="43480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764585" y="43480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100535" y="434801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652442" y="432237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2422798" y="1556792"/>
            <a:ext cx="7344816" cy="504056"/>
          </a:xfrm>
          <a:prstGeom prst="rect">
            <a:avLst/>
          </a:prstGeom>
          <a:solidFill>
            <a:srgbClr val="FFFBD6"/>
          </a:solidFill>
          <a:ln w="9525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根据句意提示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从方框中选择相对应的选项。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forest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soup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house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big animal. It’s strong. It likes eating meat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place. There are many trees and flowers. There are many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animals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2705529"/>
            <a:ext cx="111612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句子描述的是一种强壮的、喜欢吃肉的大型动物，符合熊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en-US" altLang="zh-CN" dirty="0">
                <a:cs typeface="Times New Roman" panose="02020603050405020304" pitchFamily="18" charset="0"/>
              </a:rPr>
              <a:t>bear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r>
              <a:rPr lang="zh-CN" altLang="zh-CN" dirty="0">
                <a:cs typeface="Times New Roman" panose="02020603050405020304" pitchFamily="18" charset="0"/>
              </a:rPr>
              <a:t>的特征，故选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582" y="5229200"/>
            <a:ext cx="113052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句子说的是一个有很多树和花，还有很多动物的地方，符合</a:t>
            </a:r>
            <a:r>
              <a:rPr lang="zh-CN" altLang="zh-CN" dirty="0" smtClean="0">
                <a:cs typeface="Times New Roman" panose="02020603050405020304" pitchFamily="18" charset="0"/>
              </a:rPr>
              <a:t>森林</a:t>
            </a:r>
            <a:endParaRPr lang="en-US" altLang="zh-CN" dirty="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cs typeface="宋体" panose="02010600030101010101" pitchFamily="2" charset="-122"/>
              </a:rPr>
              <a:t>（</a:t>
            </a:r>
            <a:r>
              <a:rPr lang="en-US" altLang="zh-CN" dirty="0">
                <a:cs typeface="Times New Roman" panose="02020603050405020304" pitchFamily="18" charset="0"/>
              </a:rPr>
              <a:t>forest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r>
              <a:rPr lang="zh-CN" altLang="zh-CN" dirty="0">
                <a:cs typeface="Times New Roman" panose="02020603050405020304" pitchFamily="18" charset="0"/>
              </a:rPr>
              <a:t>的特点，故选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21157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4802" y="413846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52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2422798" y="1206630"/>
            <a:ext cx="7344816" cy="504056"/>
          </a:xfrm>
          <a:prstGeom prst="rect">
            <a:avLst/>
          </a:prstGeom>
          <a:solidFill>
            <a:srgbClr val="FFFBD6"/>
          </a:solidFill>
          <a:ln w="9525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031325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forest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soup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house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kind of yummy food. You can eat it before meals or after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meals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often eat it with a spoon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2924944"/>
            <a:ext cx="11224104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句子描述的是一种美味的食物，可以在饭前或饭后吃，通常用勺子吃，可知是汤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en-US" altLang="zh-CN" dirty="0">
                <a:cs typeface="Times New Roman" panose="02020603050405020304" pitchFamily="18" charset="0"/>
              </a:rPr>
              <a:t>soup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r>
              <a:rPr lang="zh-CN" altLang="zh-CN" dirty="0"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cs typeface="Times New Roman" panose="02020603050405020304" pitchFamily="18" charset="0"/>
              </a:rPr>
              <a:t>D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1807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02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2422798" y="1272400"/>
            <a:ext cx="7344816" cy="504056"/>
          </a:xfrm>
          <a:prstGeom prst="rect">
            <a:avLst/>
          </a:prstGeom>
          <a:solidFill>
            <a:srgbClr val="FFFBD6"/>
          </a:solidFill>
          <a:ln w="9525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70898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forest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soup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house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place where we 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There are some rooms in it, such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living room, the kitchen and so on. We can do different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things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place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not soft. The stones are just like 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5539" y="3708486"/>
            <a:ext cx="114557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句子提到这是我们居住的地方，里面有很多房间，像客厅、厨房等，符合房子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en-US" altLang="zh-CN" dirty="0">
                <a:cs typeface="Times New Roman" panose="02020603050405020304" pitchFamily="18" charset="0"/>
              </a:rPr>
              <a:t>house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r>
              <a:rPr lang="zh-CN" altLang="zh-CN" dirty="0">
                <a:cs typeface="Times New Roman" panose="02020603050405020304" pitchFamily="18" charset="0"/>
              </a:rPr>
              <a:t>的定义，故选</a:t>
            </a:r>
            <a:r>
              <a:rPr lang="en-US" altLang="zh-CN" dirty="0">
                <a:cs typeface="Times New Roman" panose="02020603050405020304" pitchFamily="18" charset="0"/>
              </a:rPr>
              <a:t>E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5498" y="5681153"/>
            <a:ext cx="115114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700" dirty="0">
                <a:cs typeface="Times New Roman" panose="02020603050405020304" pitchFamily="18" charset="0"/>
              </a:rPr>
              <a:t>句子说的是它不柔软，石头就是这样的，也就是坚硬的</a:t>
            </a:r>
            <a:r>
              <a:rPr lang="zh-CN" altLang="zh-CN" sz="2700" dirty="0">
                <a:cs typeface="宋体" panose="02010600030101010101" pitchFamily="2" charset="-122"/>
              </a:rPr>
              <a:t>（</a:t>
            </a:r>
            <a:r>
              <a:rPr lang="en-US" altLang="zh-CN" sz="2700" dirty="0">
                <a:cs typeface="Times New Roman" panose="02020603050405020304" pitchFamily="18" charset="0"/>
              </a:rPr>
              <a:t>hard</a:t>
            </a:r>
            <a:r>
              <a:rPr lang="zh-CN" altLang="zh-CN" sz="2700" dirty="0">
                <a:cs typeface="宋体" panose="02010600030101010101" pitchFamily="2" charset="-122"/>
              </a:rPr>
              <a:t>）</a:t>
            </a:r>
            <a:r>
              <a:rPr lang="zh-CN" altLang="zh-CN" sz="2700" dirty="0">
                <a:cs typeface="Times New Roman" panose="02020603050405020304" pitchFamily="18" charset="0"/>
              </a:rPr>
              <a:t>，故选</a:t>
            </a:r>
            <a:r>
              <a:rPr lang="en-US" altLang="zh-CN" sz="2700" dirty="0">
                <a:cs typeface="Times New Roman" panose="02020603050405020304" pitchFamily="18" charset="0"/>
              </a:rPr>
              <a:t>A</a:t>
            </a:r>
            <a:r>
              <a:rPr lang="zh-CN" altLang="zh-CN" sz="2700" dirty="0"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7000" y="184482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9630" y="51401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770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5498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用所给单词的适当形式填空。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garden between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21 girls in our class.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orange juice in the glass.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for class, but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students in the classroom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5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5237" y="908720"/>
            <a:ext cx="7535545" cy="7086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31110" y="2329716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houses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846734" y="2977788"/>
            <a:ext cx="675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774726" y="36258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71070" y="4273932"/>
            <a:ext cx="11159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aren’t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930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319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 on the table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You can drink it.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0356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       B. just right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0356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0356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0356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0356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playground and three gyms in our school.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is	        B. are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5506" y="2586902"/>
            <a:ext cx="11224104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“You can drink it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你可以喝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茶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r>
              <a:rPr lang="zh-CN" altLang="zh-CN" dirty="0">
                <a:cs typeface="Times New Roman" panose="02020603050405020304" pitchFamily="18" charset="0"/>
              </a:rPr>
              <a:t>了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，代表茶的温度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不冷不热，正好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，用</a:t>
            </a:r>
            <a:r>
              <a:rPr lang="en-US" altLang="zh-CN" dirty="0">
                <a:cs typeface="Times New Roman" panose="02020603050405020304" pitchFamily="18" charset="0"/>
              </a:rPr>
              <a:t>just right</a:t>
            </a:r>
            <a:r>
              <a:rPr lang="zh-CN" altLang="zh-CN" dirty="0"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5506" y="5038363"/>
            <a:ext cx="11322348" cy="636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700" dirty="0">
                <a:cs typeface="Times New Roman" panose="02020603050405020304" pitchFamily="18" charset="0"/>
              </a:rPr>
              <a:t>根据</a:t>
            </a:r>
            <a:r>
              <a:rPr lang="en-US" altLang="zh-CN" sz="2700" dirty="0">
                <a:cs typeface="Times New Roman" panose="02020603050405020304" pitchFamily="18" charset="0"/>
              </a:rPr>
              <a:t>there be</a:t>
            </a:r>
            <a:r>
              <a:rPr lang="zh-CN" altLang="zh-CN" sz="2700" dirty="0">
                <a:cs typeface="Times New Roman" panose="02020603050405020304" pitchFamily="18" charset="0"/>
              </a:rPr>
              <a:t>结构的</a:t>
            </a:r>
            <a:r>
              <a:rPr lang="en-US" altLang="zh-CN" sz="2700" dirty="0">
                <a:cs typeface="Times New Roman" panose="02020603050405020304" pitchFamily="18" charset="0"/>
              </a:rPr>
              <a:t>“</a:t>
            </a:r>
            <a:r>
              <a:rPr lang="zh-CN" altLang="zh-CN" sz="2700" dirty="0">
                <a:cs typeface="Times New Roman" panose="02020603050405020304" pitchFamily="18" charset="0"/>
              </a:rPr>
              <a:t>就近原则</a:t>
            </a:r>
            <a:r>
              <a:rPr lang="en-US" altLang="zh-CN" sz="2700" dirty="0">
                <a:cs typeface="Times New Roman" panose="02020603050405020304" pitchFamily="18" charset="0"/>
              </a:rPr>
              <a:t>”</a:t>
            </a:r>
            <a:r>
              <a:rPr lang="zh-CN" altLang="zh-CN" sz="2700" dirty="0">
                <a:cs typeface="Times New Roman" panose="02020603050405020304" pitchFamily="18" charset="0"/>
              </a:rPr>
              <a:t>，最靠近横线的是可数名词单数，故选</a:t>
            </a:r>
            <a:r>
              <a:rPr lang="en-US" altLang="zh-CN" sz="2700" dirty="0">
                <a:cs typeface="Times New Roman" panose="02020603050405020304" pitchFamily="18" charset="0"/>
              </a:rPr>
              <a:t>A</a:t>
            </a:r>
            <a:r>
              <a:rPr lang="zh-CN" altLang="zh-CN" sz="2700" dirty="0"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2057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385589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010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605" y="1575728"/>
            <a:ext cx="11497097" cy="2476969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409225"/>
            <a:ext cx="11485848" cy="2677656"/>
          </a:xfrm>
        </p:spPr>
        <p:txBody>
          <a:bodyPr/>
          <a:lstStyle/>
          <a:p>
            <a:pPr indent="535305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there</a:t>
            </a:r>
            <a:r>
              <a:rPr lang="en-US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句型的就近原则</a:t>
            </a:r>
            <a:endParaRPr lang="zh-CN" altLang="zh-CN" sz="105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动词的单复数形式要与离它最近的名词的单复数形式保持一致。当靠近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动词的是单数可数名词或不可数名词时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当靠近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动词的是复数可数名词时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05" y="1541429"/>
            <a:ext cx="1823161" cy="59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78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Green is standing in front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4224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A. we	       B. I		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</a:p>
          <a:p>
            <a:pPr indent="14224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4224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tool,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us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an;helps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a;helps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an;help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2716140"/>
            <a:ext cx="3302765" cy="45999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10630" y="84318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8326" y="266619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0590" y="1943681"/>
            <a:ext cx="112961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in front of </a:t>
            </a:r>
            <a:r>
              <a:rPr lang="zh-CN" altLang="zh-CN" dirty="0">
                <a:cs typeface="Times New Roman" panose="02020603050405020304" pitchFamily="18" charset="0"/>
              </a:rPr>
              <a:t>为介词短语，后面跟人称代词时用其宾格形式，故选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0590" y="4548935"/>
            <a:ext cx="112961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AI</a:t>
            </a:r>
            <a:r>
              <a:rPr lang="zh-CN" altLang="zh-CN" dirty="0">
                <a:cs typeface="Times New Roman" panose="02020603050405020304" pitchFamily="18" charset="0"/>
              </a:rPr>
              <a:t>是以元音音素开头的单词，前面应用不定冠词</a:t>
            </a:r>
            <a:r>
              <a:rPr lang="en-US" altLang="zh-CN" dirty="0">
                <a:cs typeface="Times New Roman" panose="02020603050405020304" pitchFamily="18" charset="0"/>
              </a:rPr>
              <a:t>an</a:t>
            </a:r>
            <a:r>
              <a:rPr lang="zh-CN" altLang="zh-CN" dirty="0">
                <a:cs typeface="Times New Roman" panose="02020603050405020304" pitchFamily="18" charset="0"/>
              </a:rPr>
              <a:t>；又因该句主语</a:t>
            </a:r>
            <a:r>
              <a:rPr lang="en-US" altLang="zh-CN" dirty="0" err="1">
                <a:cs typeface="Times New Roman" panose="02020603050405020304" pitchFamily="18" charset="0"/>
              </a:rPr>
              <a:t>DeepSeek</a:t>
            </a:r>
            <a:r>
              <a:rPr lang="zh-CN" altLang="zh-CN" dirty="0">
                <a:cs typeface="Times New Roman" panose="02020603050405020304" pitchFamily="18" charset="0"/>
              </a:rPr>
              <a:t>是第三人称单数，因此动词</a:t>
            </a:r>
            <a:r>
              <a:rPr lang="en-US" altLang="zh-CN" dirty="0"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cs typeface="Times New Roman" panose="02020603050405020304" pitchFamily="18" charset="0"/>
              </a:rPr>
              <a:t>要用第三人称单数形式</a:t>
            </a:r>
            <a:r>
              <a:rPr lang="en-US" altLang="zh-CN" dirty="0">
                <a:cs typeface="Times New Roman" panose="02020603050405020304" pitchFamily="18" charset="0"/>
              </a:rPr>
              <a:t>helps,</a:t>
            </a:r>
            <a:r>
              <a:rPr lang="zh-CN" altLang="zh-CN" dirty="0">
                <a:cs typeface="Times New Roman" panose="02020603050405020304" pitchFamily="18" charset="0"/>
              </a:rPr>
              <a:t>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2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627</Words>
  <Application>Microsoft Office PowerPoint</Application>
  <PresentationFormat>自定义</PresentationFormat>
  <Paragraphs>154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340</cp:revision>
  <dcterms:created xsi:type="dcterms:W3CDTF">2020-11-06T05:24:00Z</dcterms:created>
  <dcterms:modified xsi:type="dcterms:W3CDTF">2025-05-27T09:43:14Z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